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76" r:id="rId4"/>
    <p:sldId id="257" r:id="rId5"/>
    <p:sldId id="258" r:id="rId6"/>
    <p:sldId id="259" r:id="rId7"/>
    <p:sldId id="263" r:id="rId8"/>
    <p:sldId id="260" r:id="rId9"/>
    <p:sldId id="262" r:id="rId10"/>
    <p:sldId id="277" r:id="rId11"/>
    <p:sldId id="268" r:id="rId12"/>
    <p:sldId id="278" r:id="rId13"/>
    <p:sldId id="279" r:id="rId14"/>
    <p:sldId id="282" r:id="rId15"/>
    <p:sldId id="283" r:id="rId16"/>
    <p:sldId id="284" r:id="rId17"/>
    <p:sldId id="269" r:id="rId18"/>
    <p:sldId id="281" r:id="rId19"/>
    <p:sldId id="274" r:id="rId20"/>
    <p:sldId id="275" r:id="rId21"/>
  </p:sldIdLst>
  <p:sldSz cx="9144000" cy="6858000" type="screen4x3"/>
  <p:notesSz cx="6858000" cy="9144000"/>
  <p:custDataLst>
    <p:tags r:id="rId22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A3F193-477F-443A-B4FF-D5F6171B2FCA}" type="datetimeFigureOut">
              <a:rPr lang="ru-RU"/>
              <a:pPr>
                <a:defRPr/>
              </a:pPr>
              <a:t>25.11.2019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845255-4F53-47C2-B707-42442CCE05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5B6A4-3D7A-4EBC-A4C4-FBFFB19281BD}" type="datetimeFigureOut">
              <a:rPr lang="ru-RU"/>
              <a:pPr>
                <a:defRPr/>
              </a:pPr>
              <a:t>25.11.2019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146BCF-6601-45E9-A11F-1D19060C1B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7D6EB-5EA9-402A-8F91-E422133FD284}" type="datetimeFigureOut">
              <a:rPr lang="ru-RU"/>
              <a:pPr>
                <a:defRPr/>
              </a:pPr>
              <a:t>25.11.2019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EF2C4-00DB-4F90-8DA2-4AC8DD9B76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A9010-D938-4995-82F4-44C9766D664A}" type="datetimeFigureOut">
              <a:rPr lang="ru-RU"/>
              <a:pPr>
                <a:defRPr/>
              </a:pPr>
              <a:t>25.11.2019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495683-1225-4CAF-8806-7569BA62C7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CCD2C-AB78-4724-882C-9364C35F947B}" type="datetimeFigureOut">
              <a:rPr lang="ru-RU"/>
              <a:pPr>
                <a:defRPr/>
              </a:pPr>
              <a:t>25.11.2019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5B133-7451-4182-B5B8-49CCD1DC5E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22107A-34B4-46ED-A4A9-E77C7DDC3274}" type="datetimeFigureOut">
              <a:rPr lang="ru-RU"/>
              <a:pPr>
                <a:defRPr/>
              </a:pPr>
              <a:t>25.11.2019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A3279-2927-4918-B86E-670BE82F60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E6130B-1129-4D38-B20B-D64FCE98CC32}" type="datetimeFigureOut">
              <a:rPr lang="ru-RU"/>
              <a:pPr>
                <a:defRPr/>
              </a:pPr>
              <a:t>25.11.2019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EEED11-E067-4A1F-805B-C5F9F7992F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DA52F-F9FE-44DB-AF63-00FE21FBDFB6}" type="datetimeFigureOut">
              <a:rPr lang="ru-RU"/>
              <a:pPr>
                <a:defRPr/>
              </a:pPr>
              <a:t>25.11.2019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B05F9-3786-45B0-ABC1-B156BB9F9B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49060-77A8-4766-B7F7-1C57A2868A70}" type="datetimeFigureOut">
              <a:rPr lang="ru-RU"/>
              <a:pPr>
                <a:defRPr/>
              </a:pPr>
              <a:t>25.11.2019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095258-A023-4259-A128-6FB6825D11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D3ABCA-3E4E-4815-80B2-97805BC72354}" type="datetimeFigureOut">
              <a:rPr lang="ru-RU"/>
              <a:pPr>
                <a:defRPr/>
              </a:pPr>
              <a:t>25.11.2019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000EA-8EFC-461A-B4B0-CAED3A0C30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1CA4E-B62B-4200-8FE8-1429CB5B2C42}" type="datetimeFigureOut">
              <a:rPr lang="ru-RU"/>
              <a:pPr>
                <a:defRPr/>
              </a:pPr>
              <a:t>25.11.2019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C5AF5-7FA4-4095-8BCD-B261834934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B7A17F6-290A-4837-96E7-A1EC133CFBF9}" type="datetimeFigureOut">
              <a:rPr lang="ru-RU"/>
              <a:pPr>
                <a:defRPr/>
              </a:pPr>
              <a:t>25.11.2019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A0E9A42-419D-4C58-AD0B-E99F0539BE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699" r:id="rId4"/>
    <p:sldLayoutId id="2147483705" r:id="rId5"/>
    <p:sldLayoutId id="2147483700" r:id="rId6"/>
    <p:sldLayoutId id="2147483706" r:id="rId7"/>
    <p:sldLayoutId id="2147483707" r:id="rId8"/>
    <p:sldLayoutId id="2147483708" r:id="rId9"/>
    <p:sldLayoutId id="2147483701" r:id="rId10"/>
    <p:sldLayoutId id="214748370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/>
              <a:t>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475" y="428603"/>
            <a:ext cx="8658725" cy="2214579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</a:rPr>
              <a:t>     </a:t>
            </a:r>
            <a:r>
              <a:rPr lang="ru-RU" sz="4400" dirty="0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</a:rPr>
              <a:t>Игровой стретчинг </a:t>
            </a:r>
            <a:br>
              <a:rPr lang="ru-RU" sz="4400" dirty="0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</a:rPr>
            </a:br>
            <a:r>
              <a:rPr lang="ru-RU" sz="4400" dirty="0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</a:rPr>
              <a:t>для </a:t>
            </a:r>
            <a:br>
              <a:rPr lang="ru-RU" sz="4400" dirty="0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</a:rPr>
            </a:br>
            <a:r>
              <a:rPr lang="ru-RU" sz="4400" dirty="0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</a:rPr>
              <a:t>  дошкольников</a:t>
            </a:r>
          </a:p>
        </p:txBody>
      </p:sp>
      <p:pic>
        <p:nvPicPr>
          <p:cNvPr id="10244" name="Рисунок 1" descr="http://secret-terpsihor.com.ua/images/stories/article19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1" y="4286250"/>
            <a:ext cx="1643081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777\Pictures\the-hokey-pokey-song-with-lyric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3143248"/>
            <a:ext cx="6310314" cy="354955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42976" y="285728"/>
            <a:ext cx="6715125" cy="78581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/>
              <a:t>Разминка «</a:t>
            </a:r>
            <a:r>
              <a:rPr lang="ru-RU" sz="2800" dirty="0"/>
              <a:t>Прогулка в лесу</a:t>
            </a:r>
            <a:r>
              <a:rPr lang="ru-RU" dirty="0"/>
              <a:t>».</a:t>
            </a:r>
          </a:p>
        </p:txBody>
      </p:sp>
      <p:pic>
        <p:nvPicPr>
          <p:cNvPr id="4" name="Содержимое 3" descr="BKDC0262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214414" y="1357298"/>
            <a:ext cx="6691313" cy="5018088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/>
              <a:t>                Основной этап.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i="1" dirty="0"/>
              <a:t>   Дети знакомятся с новыми движениями, учатся их выполнять, а также закрепляют ранее изученные. Именно на этом этапе идет включение упражнений </a:t>
            </a:r>
            <a:r>
              <a:rPr lang="ru-RU" b="1" i="1" dirty="0" err="1"/>
              <a:t>стретчинга</a:t>
            </a:r>
            <a:r>
              <a:rPr lang="ru-RU" b="1" i="1" dirty="0"/>
              <a:t>, направленных на развитие и укрепление физических данных детей. Все движения должны быть переплетены с сюжетом сказки, которая специально подбирается под тему занятия и постепенно рассказывается в его процессе. В конце этапа дети играют в подвижную игру, цель которой  – развитие двигательной активности и коммуникативных качеств.</a:t>
            </a:r>
            <a:endParaRPr lang="ru-RU" dirty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500166" y="428604"/>
            <a:ext cx="6072188" cy="8382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/>
              <a:t>        «Поза воина»</a:t>
            </a:r>
          </a:p>
        </p:txBody>
      </p:sp>
      <p:pic>
        <p:nvPicPr>
          <p:cNvPr id="4" name="Содержимое 3" descr="DSCN5605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571604" y="1500174"/>
            <a:ext cx="6035675" cy="4525962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14480" y="428604"/>
            <a:ext cx="6000750" cy="8382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/>
              <a:t>           «Солнышко»</a:t>
            </a:r>
          </a:p>
        </p:txBody>
      </p:sp>
      <p:pic>
        <p:nvPicPr>
          <p:cNvPr id="4" name="Содержимое 3" descr="DSCN5608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714480" y="1500174"/>
            <a:ext cx="6035675" cy="4525962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DSCN5630.JPG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214282" y="2428868"/>
            <a:ext cx="4862513" cy="3646487"/>
          </a:xfrm>
        </p:spPr>
      </p:pic>
      <p:pic>
        <p:nvPicPr>
          <p:cNvPr id="8" name="Содержимое 7" descr="DSCN5650.JPG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4643438" y="1500174"/>
            <a:ext cx="4289425" cy="3216275"/>
          </a:xfrm>
        </p:spPr>
      </p:pic>
      <p:sp>
        <p:nvSpPr>
          <p:cNvPr id="10" name="Текст 9"/>
          <p:cNvSpPr>
            <a:spLocks noGrp="1"/>
          </p:cNvSpPr>
          <p:nvPr>
            <p:ph type="body" idx="4294967295"/>
          </p:nvPr>
        </p:nvSpPr>
        <p:spPr>
          <a:xfrm>
            <a:off x="357158" y="1285875"/>
            <a:ext cx="3933855" cy="78581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sz="3600" dirty="0"/>
              <a:t>         «Змея»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half" idx="4294967295"/>
          </p:nvPr>
        </p:nvSpPr>
        <p:spPr>
          <a:xfrm>
            <a:off x="4851400" y="500042"/>
            <a:ext cx="4006880" cy="6397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sz="3600" b="1" dirty="0"/>
              <a:t>       </a:t>
            </a:r>
            <a:r>
              <a:rPr lang="ru-RU" sz="3600" dirty="0"/>
              <a:t>«Рыбка»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2071670" y="428604"/>
            <a:ext cx="5000625" cy="84137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/>
              <a:t>        «Кошечка»</a:t>
            </a:r>
          </a:p>
        </p:txBody>
      </p:sp>
      <p:pic>
        <p:nvPicPr>
          <p:cNvPr id="7" name="Содержимое 6" descr="DSCN5642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285720" y="1571612"/>
            <a:ext cx="4857750" cy="3643313"/>
          </a:xfrm>
        </p:spPr>
      </p:pic>
      <p:pic>
        <p:nvPicPr>
          <p:cNvPr id="8" name="Содержимое 7" descr="DSCN5643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3929058" y="2714620"/>
            <a:ext cx="4914900" cy="3686175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DSCN5640.JPG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4429124" y="2714620"/>
            <a:ext cx="4289425" cy="3217863"/>
          </a:xfrm>
        </p:spPr>
      </p:pic>
      <p:pic>
        <p:nvPicPr>
          <p:cNvPr id="7" name="Содержимое 6" descr="DSCN5639.JPG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rcRect l="31081"/>
          <a:stretch>
            <a:fillRect/>
          </a:stretch>
        </p:blipFill>
        <p:spPr>
          <a:xfrm>
            <a:off x="500034" y="1214422"/>
            <a:ext cx="3643338" cy="3965132"/>
          </a:xfrm>
        </p:spPr>
      </p:pic>
      <p:sp>
        <p:nvSpPr>
          <p:cNvPr id="9" name="Заголовок 8"/>
          <p:cNvSpPr>
            <a:spLocks noGrp="1"/>
          </p:cNvSpPr>
          <p:nvPr>
            <p:ph type="title" idx="4294967295"/>
          </p:nvPr>
        </p:nvSpPr>
        <p:spPr>
          <a:xfrm>
            <a:off x="3000364" y="214313"/>
            <a:ext cx="3071834" cy="642920"/>
          </a:xfrm>
        </p:spPr>
        <p:txBody>
          <a:bodyPr>
            <a:normAutofit fontScale="90000"/>
          </a:bodyPr>
          <a:lstStyle/>
          <a:p>
            <a:r>
              <a:rPr lang="ru-RU" dirty="0"/>
              <a:t>                                           «Птица»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/>
              <a:t>            Завершающий этап.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85875"/>
            <a:ext cx="8686800" cy="2286000"/>
          </a:xfrm>
        </p:spPr>
        <p:txBody>
          <a:bodyPr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i="1" dirty="0"/>
              <a:t>   Проводится специальная игра для восстановления дыхания, например, пальчиковая гимнастика или игра на внимание. Здесь важно привести организм детей в спокойное состояние.</a:t>
            </a:r>
            <a:endParaRPr lang="ru-RU" dirty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23556" name="Рисунок 64" descr="http://img0.liveinternet.ru/images/attach/c/1/56/641/56641024_lev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63" y="3500438"/>
            <a:ext cx="482917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686800" cy="841375"/>
          </a:xfrm>
        </p:spPr>
        <p:txBody>
          <a:bodyPr/>
          <a:lstStyle/>
          <a:p>
            <a:r>
              <a:rPr lang="ru-RU" dirty="0"/>
              <a:t>Упр. На расслабление «Снеговик».</a:t>
            </a:r>
          </a:p>
        </p:txBody>
      </p:sp>
      <p:pic>
        <p:nvPicPr>
          <p:cNvPr id="4" name="Содержимое 3" descr="DSCN5621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1285875"/>
            <a:ext cx="4476750" cy="3357563"/>
          </a:xfrm>
        </p:spPr>
      </p:pic>
      <p:pic>
        <p:nvPicPr>
          <p:cNvPr id="7" name="Содержимое 6" descr="DSCN5623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4800600" y="3143250"/>
            <a:ext cx="4343400" cy="325755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7200" y="214313"/>
            <a:ext cx="8686800" cy="5811837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i="1" dirty="0"/>
              <a:t>    </a:t>
            </a:r>
            <a:r>
              <a:rPr lang="ru-RU" sz="2200" b="1" i="1" dirty="0"/>
              <a:t>Занятие и физические упражнения </a:t>
            </a:r>
            <a:r>
              <a:rPr lang="ru-RU" sz="2200" b="1" i="1" dirty="0" err="1"/>
              <a:t>стретчинга</a:t>
            </a:r>
            <a:r>
              <a:rPr lang="ru-RU" sz="2200" b="1" i="1" dirty="0"/>
              <a:t> можно провести в интересной, театральной форме. Перевоплотиться в любимых сказочных и мультипликационных героев, в процессе дети еще больше заинтересовываются в выполнении нужных движений. Делаются они без какого-либо вмешательства со стороны, а их медленный темп дает возможность ребенку прочувствовать все свое тело, при этом сохраняется максимальная безопасность для здоровья.</a:t>
            </a:r>
            <a:br>
              <a:rPr lang="ru-RU" sz="2200" b="1" i="1" dirty="0"/>
            </a:br>
            <a:endParaRPr lang="ru-RU" sz="2200" dirty="0"/>
          </a:p>
        </p:txBody>
      </p:sp>
      <p:pic>
        <p:nvPicPr>
          <p:cNvPr id="28676" name="Рисунок 58" descr="http://www.wallpage.ru/imgbig/wallpapers_437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786050" y="4143380"/>
            <a:ext cx="363191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7200" y="428625"/>
            <a:ext cx="8686800" cy="5651500"/>
          </a:xfrm>
        </p:spPr>
        <p:txBody>
          <a:bodyPr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ru-RU" dirty="0"/>
              <a:t>Здоровье детей – это глобальная, общечеловеческая проблема. С каждым годом растет количество детей, страдающих ожирением, сердечно -сосудистыми заболеваниями, нарушением осанки, речи, зрения, координации движений, деятельности органов дыхания; экологическая и демографическая обстановка ухудшаются. По данным, опубликованным в «Российской газете» на шесть больных детей – один здоровый. Как не задуматься над этой проблемой. Ведь здоровые дети – самая главная наша ценность, ведь именно они представляют потенциал нашего общества, от них зависит будущее всей планеты</a:t>
            </a:r>
            <a:br>
              <a:rPr lang="ru-RU" b="1" i="1" dirty="0"/>
            </a:br>
            <a:br>
              <a:rPr lang="ru-RU" b="1" i="1" dirty="0"/>
            </a:br>
            <a:endParaRPr lang="ru-RU" dirty="0"/>
          </a:p>
        </p:txBody>
      </p:sp>
      <p:pic>
        <p:nvPicPr>
          <p:cNvPr id="11268" name="Рисунок 15" descr="http://secret-terpsihor.com.ua/images/stories/zaryadka-detei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4786322"/>
            <a:ext cx="2857500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Содержимое 2"/>
          <p:cNvSpPr>
            <a:spLocks noGrp="1"/>
          </p:cNvSpPr>
          <p:nvPr>
            <p:ph idx="4294967295"/>
          </p:nvPr>
        </p:nvSpPr>
        <p:spPr>
          <a:xfrm rot="1100231">
            <a:off x="1009650" y="1000125"/>
            <a:ext cx="8134350" cy="5294313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ru-RU" dirty="0"/>
          </a:p>
          <a:p>
            <a:pPr eaLnBrk="1" hangingPunct="1">
              <a:buFont typeface="Wingdings 2" pitchFamily="18" charset="2"/>
              <a:buNone/>
            </a:pPr>
            <a:r>
              <a:rPr lang="ru-RU" sz="8000" dirty="0"/>
              <a:t>   Спасибо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8000" dirty="0"/>
              <a:t>      за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8000" dirty="0"/>
              <a:t>внимание!</a:t>
            </a:r>
          </a:p>
        </p:txBody>
      </p:sp>
      <p:pic>
        <p:nvPicPr>
          <p:cNvPr id="29700" name="Рисунок 37" descr="http://i028.radikal.ru/0710/c8/a3a66d3d183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91100" y="1428750"/>
            <a:ext cx="41529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4294967295"/>
          </p:nvPr>
        </p:nvSpPr>
        <p:spPr>
          <a:xfrm>
            <a:off x="0" y="285728"/>
            <a:ext cx="3857620" cy="6000792"/>
          </a:xfrm>
        </p:spPr>
        <p:txBody>
          <a:bodyPr/>
          <a:lstStyle/>
          <a:p>
            <a:r>
              <a:rPr lang="ru-RU" sz="1600" dirty="0"/>
              <a:t>Основной организационной формой оздоровительной работы являются занятия физической культурой, именно они являются основным средством оздоровления детей и профилактики различных заболеваний.  В последнее время отмечается тенденция к использованию разнообразных средств физической культуры с лечебной направленностью. Это различные направления оздоровительных видов гимнастики – ритмическая гимнастика, аэробика, суставная и дыхательная гимнастика и т. д. Одним из таких направлений является методика игрового </a:t>
            </a:r>
            <a:r>
              <a:rPr lang="ru-RU" sz="1600" dirty="0" err="1"/>
              <a:t>стрейчинга</a:t>
            </a:r>
            <a:r>
              <a:rPr lang="ru-RU" sz="1600" dirty="0"/>
              <a:t>.</a:t>
            </a:r>
          </a:p>
        </p:txBody>
      </p:sp>
      <p:pic>
        <p:nvPicPr>
          <p:cNvPr id="7" name="Содержимое 6" descr="k6WVNWQ-VXc.jpg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4071934" y="642918"/>
            <a:ext cx="4800600" cy="48006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7620" y="357166"/>
            <a:ext cx="5057780" cy="57150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Что такое игровой </a:t>
            </a:r>
            <a:r>
              <a:rPr lang="ru-RU" dirty="0" err="1"/>
              <a:t>стретчинг</a:t>
            </a:r>
            <a:r>
              <a:rPr lang="ru-RU" dirty="0"/>
              <a:t>?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dirty="0"/>
              <a:t>Игровой </a:t>
            </a:r>
            <a:r>
              <a:rPr lang="ru-RU" dirty="0" err="1"/>
              <a:t>стретчинг</a:t>
            </a:r>
            <a:r>
              <a:rPr lang="ru-RU" dirty="0"/>
              <a:t> направлен на активизацию защитных сил организма, овладение навыками совершенного управления своим телом и </a:t>
            </a:r>
            <a:r>
              <a:rPr lang="ru-RU" dirty="0" err="1"/>
              <a:t>психоэнергетической</a:t>
            </a:r>
            <a:r>
              <a:rPr lang="ru-RU" dirty="0"/>
              <a:t> </a:t>
            </a:r>
            <a:r>
              <a:rPr lang="ru-RU" dirty="0" err="1"/>
              <a:t>саморегуляцией</a:t>
            </a:r>
            <a:r>
              <a:rPr lang="ru-RU" dirty="0"/>
              <a:t>, развитие и высвобождение скрытых творческих и оздоровительных возможностей подсознания. Статичные растяжки мышц тела и суставно-связочного аппарата укрепляют позвоночник, мышцы, выравнивают осанку, снимают закомплексованность. Упражнения </a:t>
            </a:r>
            <a:r>
              <a:rPr lang="ru-RU" dirty="0" err="1"/>
              <a:t>стретчинга</a:t>
            </a:r>
            <a:r>
              <a:rPr lang="ru-RU" dirty="0"/>
              <a:t> рассчитаны на вовлечение в работу всего организма, охватывающие все группы мышц, носят близкие и понятные детям названия животных или имитационных действий и выполняются по ходу сюжетно-ролевой игры, основанной на сценарии по сказочному сюжету.</a:t>
            </a:r>
          </a:p>
          <a:p>
            <a:endParaRPr lang="ru-RU" dirty="0"/>
          </a:p>
        </p:txBody>
      </p:sp>
      <p:pic>
        <p:nvPicPr>
          <p:cNvPr id="2050" name="Picture 2" descr="C:\Users\777\Pictures\i (1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3714744" y="1357298"/>
            <a:ext cx="5250693" cy="350046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Задачи игрового </a:t>
            </a:r>
            <a:r>
              <a:rPr lang="ru-RU" dirty="0" err="1"/>
              <a:t>стретчинга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b="1" i="1" dirty="0"/>
              <a:t>У детей исчезают комплексы, связанные с физическим несовершенством тела, неумением им управлять.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b="1" i="1" dirty="0"/>
              <a:t>Упражнения направлены на профилактику различных деформаций позвоночника, укрепление его связочного аппарата, формирование правильной осанки.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b="1" i="1" dirty="0"/>
              <a:t>Кроме этого, развиваются эластичность мышц, координация движений, воспитываются выносливость и старательность.</a:t>
            </a:r>
            <a:br>
              <a:rPr lang="ru-RU" b="1" i="1" dirty="0"/>
            </a:br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Содержимое 2"/>
          <p:cNvSpPr>
            <a:spLocks noGrp="1"/>
          </p:cNvSpPr>
          <p:nvPr>
            <p:ph idx="4294967295"/>
          </p:nvPr>
        </p:nvSpPr>
        <p:spPr>
          <a:xfrm>
            <a:off x="457200" y="285750"/>
            <a:ext cx="8686800" cy="4071938"/>
          </a:xfrm>
        </p:spPr>
        <p:txBody>
          <a:bodyPr/>
          <a:lstStyle/>
          <a:p>
            <a:pPr eaLnBrk="1" hangingPunct="1"/>
            <a:r>
              <a:rPr lang="ru-RU" b="1" i="1" dirty="0"/>
              <a:t>Образно-подражательные движения развивают творческую, двигательную деятельность, творческое мышление, двигательную память, быстроту реакции, ориентировку в движении и пространстве, внимание.</a:t>
            </a:r>
            <a:br>
              <a:rPr lang="ru-RU" b="1" i="1" dirty="0"/>
            </a:br>
            <a:endParaRPr lang="ru-RU" dirty="0"/>
          </a:p>
        </p:txBody>
      </p:sp>
      <p:pic>
        <p:nvPicPr>
          <p:cNvPr id="14340" name="Рисунок 13" descr="http://secret-terpsihor.com.ua/images/stories/children-s-morning-exercise-motion-vector-material_15-59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75" y="4143375"/>
            <a:ext cx="442912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Содержимое 2"/>
          <p:cNvSpPr>
            <a:spLocks noGrp="1"/>
          </p:cNvSpPr>
          <p:nvPr>
            <p:ph idx="4294967295"/>
          </p:nvPr>
        </p:nvSpPr>
        <p:spPr>
          <a:xfrm>
            <a:off x="457200" y="357188"/>
            <a:ext cx="8686800" cy="5722937"/>
          </a:xfrm>
        </p:spPr>
        <p:txBody>
          <a:bodyPr/>
          <a:lstStyle/>
          <a:p>
            <a:r>
              <a:rPr lang="ru-RU" sz="2000" b="1" dirty="0"/>
              <a:t>Основные правила </a:t>
            </a:r>
            <a:r>
              <a:rPr lang="ru-RU" sz="2000" b="1" dirty="0" err="1"/>
              <a:t>стретчинга</a:t>
            </a:r>
            <a:r>
              <a:rPr lang="ru-RU" sz="2000" b="1" dirty="0"/>
              <a:t>:</a:t>
            </a:r>
          </a:p>
          <a:p>
            <a:r>
              <a:rPr lang="ru-RU" sz="2000" b="1" dirty="0"/>
              <a:t>-разогрев перед упражнениями;</a:t>
            </a:r>
          </a:p>
          <a:p>
            <a:r>
              <a:rPr lang="ru-RU" sz="2000" b="1" dirty="0"/>
              <a:t>- медленное и плавное выполнение упражнений;</a:t>
            </a:r>
          </a:p>
          <a:p>
            <a:r>
              <a:rPr lang="ru-RU" sz="2000" b="1" dirty="0"/>
              <a:t>-«правило ровной спины» - следите за осанкой, т.к., </a:t>
            </a:r>
            <a:r>
              <a:rPr lang="ru-RU" sz="2000" b="1" dirty="0" err="1"/>
              <a:t>сгорбленность</a:t>
            </a:r>
            <a:r>
              <a:rPr lang="ru-RU" sz="2000" b="1" dirty="0"/>
              <a:t> уменьшает гибкость;</a:t>
            </a:r>
          </a:p>
          <a:p>
            <a:r>
              <a:rPr lang="ru-RU" sz="2000" b="1" dirty="0"/>
              <a:t>-спокойное дыхание;</a:t>
            </a:r>
          </a:p>
          <a:p>
            <a:r>
              <a:rPr lang="ru-RU" sz="2000" b="1" dirty="0"/>
              <a:t>- растяжка должна выполняться систематически и симметрично для обеих сторон тела.</a:t>
            </a:r>
          </a:p>
          <a:p>
            <a:r>
              <a:rPr lang="ru-RU" sz="2000" b="1" dirty="0"/>
              <a:t>Элементы игрового </a:t>
            </a:r>
            <a:r>
              <a:rPr lang="ru-RU" sz="2000" b="1" dirty="0" err="1"/>
              <a:t>стретчинга</a:t>
            </a:r>
            <a:r>
              <a:rPr lang="ru-RU" sz="2000" b="1" dirty="0"/>
              <a:t> можно использовать также на  утренней гимнастике.</a:t>
            </a:r>
          </a:p>
          <a:p>
            <a:pPr eaLnBrk="1" hangingPunct="1"/>
            <a:endParaRPr lang="ru-RU" dirty="0"/>
          </a:p>
        </p:txBody>
      </p:sp>
      <p:pic>
        <p:nvPicPr>
          <p:cNvPr id="17412" name="Рисунок 2" descr="http://secret-terpsihor.com.ua/images/stories/03928335.cov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5" y="3643313"/>
            <a:ext cx="3976688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438275" y="457200"/>
            <a:ext cx="7705725" cy="14001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Как проходят занятия игрового </a:t>
            </a:r>
            <a:r>
              <a:rPr lang="ru-RU" dirty="0" err="1"/>
              <a:t>стретчинга</a:t>
            </a:r>
            <a:r>
              <a:rPr lang="ru-RU" dirty="0"/>
              <a:t> для детей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7200" y="1554163"/>
            <a:ext cx="8686800" cy="4525962"/>
          </a:xfrm>
        </p:spPr>
        <p:txBody>
          <a:bodyPr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b="1" i="1" dirty="0"/>
              <a:t>   Заниматься игровым </a:t>
            </a:r>
            <a:r>
              <a:rPr lang="ru-RU" b="1" i="1" dirty="0" err="1"/>
              <a:t>стретчингом</a:t>
            </a:r>
            <a:r>
              <a:rPr lang="ru-RU" b="1" i="1" dirty="0"/>
              <a:t> можно уже с детьми с 3-4-х лет. Главное в этом плане, не объем выполненных упражнений в одно занятие, а их постоянство – это даст более высокие результаты.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b="1" i="1" dirty="0"/>
              <a:t>Каждое занятие проходит с разыгрыванием сказки или ситуации под ритмичную музыку. Вся игра разбивается на несколько фрагментов, и структура такого занятия выглядит следующим образом:</a:t>
            </a:r>
            <a:endParaRPr lang="ru-RU" dirty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                          Этапы </a:t>
            </a:r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>
          <a:xfrm>
            <a:off x="304800" y="1142985"/>
            <a:ext cx="8686800" cy="2571767"/>
          </a:xfrm>
        </p:spPr>
        <p:txBody>
          <a:bodyPr/>
          <a:lstStyle/>
          <a:p>
            <a:pPr eaLnBrk="1" hangingPunct="1"/>
            <a:r>
              <a:rPr lang="ru-RU" sz="2800" b="1" i="1" dirty="0"/>
              <a:t>Вводный этап. Выполняется музыкальная разминка, задача которой подготовить детский организм к дальнейшим нагрузкам: к более сложным и интенсивным упражнениям игрового </a:t>
            </a:r>
            <a:r>
              <a:rPr lang="ru-RU" sz="2800" b="1" i="1" dirty="0" err="1"/>
              <a:t>стретчинга</a:t>
            </a:r>
            <a:r>
              <a:rPr lang="ru-RU" b="1" i="1" dirty="0"/>
              <a:t>. </a:t>
            </a:r>
          </a:p>
          <a:p>
            <a:pPr eaLnBrk="1" hangingPunct="1"/>
            <a:endParaRPr lang="ru-RU" b="1" i="1" dirty="0"/>
          </a:p>
          <a:p>
            <a:pPr eaLnBrk="1" hangingPunct="1"/>
            <a:endParaRPr lang="ru-RU" b="1" i="1" dirty="0"/>
          </a:p>
          <a:p>
            <a:pPr eaLnBrk="1" hangingPunct="1">
              <a:buFont typeface="Wingdings 2" pitchFamily="18" charset="2"/>
              <a:buNone/>
            </a:pPr>
            <a:endParaRPr lang="ru-RU" b="1" i="1" dirty="0"/>
          </a:p>
        </p:txBody>
      </p:sp>
      <p:pic>
        <p:nvPicPr>
          <p:cNvPr id="16388" name="Рисунок 16" descr="http://secret-terpsihor.com.ua/images/stories/zhjkjh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0" y="3857625"/>
            <a:ext cx="3357563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261c643e85bebbca332af43fb89acf7cc63fa4f5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173</TotalTime>
  <Words>712</Words>
  <Application>Microsoft Office PowerPoint</Application>
  <PresentationFormat>Экран (4:3)</PresentationFormat>
  <Paragraphs>41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Franklin Gothic Medium</vt:lpstr>
      <vt:lpstr>Georgia</vt:lpstr>
      <vt:lpstr>Trebuchet MS</vt:lpstr>
      <vt:lpstr>Wingdings 2</vt:lpstr>
      <vt:lpstr>Трек</vt:lpstr>
      <vt:lpstr>     Игровой стретчинг  для    дошкольников</vt:lpstr>
      <vt:lpstr>Презентация PowerPoint</vt:lpstr>
      <vt:lpstr>Презентация PowerPoint</vt:lpstr>
      <vt:lpstr>Что такое игровой стретчинг?</vt:lpstr>
      <vt:lpstr>Задачи игрового стретчинга</vt:lpstr>
      <vt:lpstr>Презентация PowerPoint</vt:lpstr>
      <vt:lpstr>Презентация PowerPoint</vt:lpstr>
      <vt:lpstr>Как проходят занятия игрового стретчинга для детей </vt:lpstr>
      <vt:lpstr>                          Этапы </vt:lpstr>
      <vt:lpstr>Разминка «Прогулка в лесу».</vt:lpstr>
      <vt:lpstr>                Основной этап.</vt:lpstr>
      <vt:lpstr>        «Поза воина»</vt:lpstr>
      <vt:lpstr>           «Солнышко»</vt:lpstr>
      <vt:lpstr>Презентация PowerPoint</vt:lpstr>
      <vt:lpstr>        «Кошечка»</vt:lpstr>
      <vt:lpstr>                                           «Птица»</vt:lpstr>
      <vt:lpstr>            Завершающий этап.</vt:lpstr>
      <vt:lpstr>Упр. На расслабление «Снеговик».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Игровой стретчинг для                    дошкольнтков</dc:title>
  <dc:creator>JEKA</dc:creator>
  <cp:lastModifiedBy>Пользователь</cp:lastModifiedBy>
  <cp:revision>26</cp:revision>
  <dcterms:created xsi:type="dcterms:W3CDTF">2014-01-12T13:20:51Z</dcterms:created>
  <dcterms:modified xsi:type="dcterms:W3CDTF">2019-11-24T22:09:54Z</dcterms:modified>
</cp:coreProperties>
</file>